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797" r:id="rId3"/>
    <p:sldId id="798" r:id="rId4"/>
    <p:sldId id="1007" r:id="rId5"/>
    <p:sldId id="751" r:id="rId6"/>
    <p:sldId id="825" r:id="rId7"/>
    <p:sldId id="1008" r:id="rId8"/>
    <p:sldId id="1009" r:id="rId9"/>
    <p:sldId id="1010" r:id="rId10"/>
    <p:sldId id="1012" r:id="rId11"/>
    <p:sldId id="1011" r:id="rId12"/>
    <p:sldId id="822" r:id="rId13"/>
    <p:sldId id="5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D99AF-E4DC-604D-9CD4-F513CBE6A37B}" v="4" dt="2024-03-14T20:56:46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9048" autoAdjust="0"/>
  </p:normalViewPr>
  <p:slideViewPr>
    <p:cSldViewPr>
      <p:cViewPr varScale="1">
        <p:scale>
          <a:sx n="100" d="100"/>
          <a:sy n="100" d="100"/>
        </p:scale>
        <p:origin x="25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B40D99AF-E4DC-604D-9CD4-F513CBE6A37B}"/>
    <pc:docChg chg="modSld">
      <pc:chgData name="oluwatosin oluwadare" userId="666f35bd2f0c5b0b" providerId="LiveId" clId="{B40D99AF-E4DC-604D-9CD4-F513CBE6A37B}" dt="2024-03-14T20:56:46.630" v="13" actId="20577"/>
      <pc:docMkLst>
        <pc:docMk/>
      </pc:docMkLst>
      <pc:sldChg chg="modSp">
        <pc:chgData name="oluwatosin oluwadare" userId="666f35bd2f0c5b0b" providerId="LiveId" clId="{B40D99AF-E4DC-604D-9CD4-F513CBE6A37B}" dt="2024-03-14T20:56:46.630" v="13" actId="20577"/>
        <pc:sldMkLst>
          <pc:docMk/>
          <pc:sldMk cId="0" sldId="256"/>
        </pc:sldMkLst>
        <pc:graphicFrameChg chg="mod">
          <ac:chgData name="oluwatosin oluwadare" userId="666f35bd2f0c5b0b" providerId="LiveId" clId="{B40D99AF-E4DC-604D-9CD4-F513CBE6A37B}" dt="2024-03-14T20:56:46.630" v="13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mod">
        <pc:chgData name="oluwatosin oluwadare" userId="666f35bd2f0c5b0b" providerId="LiveId" clId="{B40D99AF-E4DC-604D-9CD4-F513CBE6A37B}" dt="2024-03-13T20:29:47.036" v="9" actId="20577"/>
        <pc:sldMkLst>
          <pc:docMk/>
          <pc:sldMk cId="3872314975" sldId="825"/>
        </pc:sldMkLst>
        <pc:spChg chg="mod">
          <ac:chgData name="oluwatosin oluwadare" userId="666f35bd2f0c5b0b" providerId="LiveId" clId="{B40D99AF-E4DC-604D-9CD4-F513CBE6A37B}" dt="2024-03-13T20:29:47.036" v="9" actId="20577"/>
          <ac:spMkLst>
            <pc:docMk/>
            <pc:sldMk cId="3872314975" sldId="825"/>
            <ac:spMk id="3" creationId="{AED0C5CF-7C75-FCD1-CAB8-032C229A465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</a:t>
          </a:r>
          <a:r>
            <a:rPr lang="en-US" sz="1800" spc="0"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endParaRPr lang="en-US" sz="1800" spc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Spring 2024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/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3724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/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"/>
    <dgm:cxn modelId="{44BE5D73-62A2-46B1-BFF0-E4DC8F94C07B}" type="presOf" srcId="{E39DEBCA-62AC-4488-9360-ABD8E2B87D3D}" destId="{72339900-88AC-4E19-AACF-B2858AE535C5}" srcOrd="0" destOrd="0" presId="urn:microsoft.com/office/officeart/2018/5/layout/IconCircleLabelList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"/>
    <dgm:cxn modelId="{B7565049-6FD6-1640-871F-3C56AB407040}" type="presParOf" srcId="{97A1FE48-D98D-45B3-9450-ECFD96956776}" destId="{2F750363-0F17-47B3-9504-A4C5DFA30F49}" srcOrd="0" destOrd="0" presId="urn:microsoft.com/office/officeart/2018/5/layout/IconCircleLabelList"/>
    <dgm:cxn modelId="{97A8C31E-470E-3644-B17D-11696F97EFD0}" type="presParOf" srcId="{97A1FE48-D98D-45B3-9450-ECFD96956776}" destId="{BF49EA39-AF6E-4969-BF28-3612811F2D5C}" srcOrd="1" destOrd="0" presId="urn:microsoft.com/office/officeart/2018/5/layout/IconCircleLabelList"/>
    <dgm:cxn modelId="{4012ABBD-32DA-CB46-8BCC-8BD1CF100B30}" type="presParOf" srcId="{97A1FE48-D98D-45B3-9450-ECFD96956776}" destId="{4CEC601E-2D75-4F46-92B3-5D337C37FF23}" srcOrd="2" destOrd="0" presId="urn:microsoft.com/office/officeart/2018/5/layout/IconCircleLabelList"/>
    <dgm:cxn modelId="{0995A0F6-9F88-7C40-8A43-57F0007873CA}" type="presParOf" srcId="{97A1FE48-D98D-45B3-9450-ECFD96956776}" destId="{82BE3921-C2E2-4E85-94B2-92AE682D2401}" srcOrd="3" destOrd="0" presId="urn:microsoft.com/office/officeart/2018/5/layout/IconCircleLabelList"/>
    <dgm:cxn modelId="{34AE366A-6859-BF46-9BA0-372778248BE8}" type="presParOf" srcId="{72339900-88AC-4E19-AACF-B2858AE535C5}" destId="{76C938CC-835B-4C70-8877-161BC8EFA46C}" srcOrd="1" destOrd="0" presId="urn:microsoft.com/office/officeart/2018/5/layout/IconCircleLabelList"/>
    <dgm:cxn modelId="{55AB2870-658E-4942-B736-A08A926E2FEA}" type="presParOf" srcId="{72339900-88AC-4E19-AACF-B2858AE535C5}" destId="{C70EB42F-EDB8-477B-8619-4AC5DFFAA7A1}" srcOrd="2" destOrd="0" presId="urn:microsoft.com/office/officeart/2018/5/layout/IconCircleLabelList"/>
    <dgm:cxn modelId="{F4145D91-8631-8642-B092-8C88707B2032}" type="presParOf" srcId="{C70EB42F-EDB8-477B-8619-4AC5DFFAA7A1}" destId="{5B5CFCD8-B10E-4D4A-9442-1A33636D862B}" srcOrd="0" destOrd="0" presId="urn:microsoft.com/office/officeart/2018/5/layout/IconCircleLabelList"/>
    <dgm:cxn modelId="{13AA3B8A-55CB-954B-9FD4-27321EAD00F0}" type="presParOf" srcId="{C70EB42F-EDB8-477B-8619-4AC5DFFAA7A1}" destId="{32A49BA8-468B-4222-A72F-98624B81F5F5}" srcOrd="1" destOrd="0" presId="urn:microsoft.com/office/officeart/2018/5/layout/IconCircleLabelList"/>
    <dgm:cxn modelId="{928645C6-4A7F-A541-B44B-E857F0BCF460}" type="presParOf" srcId="{C70EB42F-EDB8-477B-8619-4AC5DFFAA7A1}" destId="{6BC11BF0-CD4D-4DA9-89E7-56A272DFC79D}" srcOrd="2" destOrd="0" presId="urn:microsoft.com/office/officeart/2018/5/layout/IconCircleLabelList"/>
    <dgm:cxn modelId="{19F7CE77-CF36-6A43-AA2A-76325B17B802}" type="presParOf" srcId="{C70EB42F-EDB8-477B-8619-4AC5DFFAA7A1}" destId="{148FCF9C-CD5A-4F6B-A543-35BB304352E1}" srcOrd="3" destOrd="0" presId="urn:microsoft.com/office/officeart/2018/5/layout/IconCircleLabelList"/>
    <dgm:cxn modelId="{8A979D7C-F812-1742-9969-D46A3F079C53}" type="presParOf" srcId="{72339900-88AC-4E19-AACF-B2858AE535C5}" destId="{774FACA1-E8BD-4E41-BB0C-61AA7FC5F776}" srcOrd="3" destOrd="0" presId="urn:microsoft.com/office/officeart/2018/5/layout/IconCircleLabelList"/>
    <dgm:cxn modelId="{916AC32D-91CC-484E-BA43-7DFC54417EF5}" type="presParOf" srcId="{72339900-88AC-4E19-AACF-B2858AE535C5}" destId="{F03911BD-1B1B-4371-8529-E1EFED4CF139}" srcOrd="4" destOrd="0" presId="urn:microsoft.com/office/officeart/2018/5/layout/IconCircleLabelList"/>
    <dgm:cxn modelId="{103D80B2-B8F2-3B42-9B1B-284A396C834D}" type="presParOf" srcId="{F03911BD-1B1B-4371-8529-E1EFED4CF139}" destId="{C675881D-D6D8-49D2-9712-FD7969EEF5A5}" srcOrd="0" destOrd="0" presId="urn:microsoft.com/office/officeart/2018/5/layout/IconCircleLabelList"/>
    <dgm:cxn modelId="{33662DBE-EEB9-CF41-A46E-D80389C15066}" type="presParOf" srcId="{F03911BD-1B1B-4371-8529-E1EFED4CF139}" destId="{971E59DA-80D5-4FF7-8DE8-6485DCD8D23C}" srcOrd="1" destOrd="0" presId="urn:microsoft.com/office/officeart/2018/5/layout/IconCircleLabelList"/>
    <dgm:cxn modelId="{067D022E-22DC-2245-89D0-938311A5B016}" type="presParOf" srcId="{F03911BD-1B1B-4371-8529-E1EFED4CF139}" destId="{DF828104-B6DB-4FF4-8ECE-B534AEB9896F}" srcOrd="2" destOrd="0" presId="urn:microsoft.com/office/officeart/2018/5/layout/IconCircleLabelList"/>
    <dgm:cxn modelId="{27EAD635-A330-3C41-9313-22D9F64C9BD7}" type="presParOf" srcId="{F03911BD-1B1B-4371-8529-E1EFED4CF139}" destId="{D65411C7-4BE4-4D61-B9E0-6EFFB65526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77166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Spring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</a:t>
          </a:r>
          <a:r>
            <a:rPr lang="en-US" sz="1800" kern="1200" spc="0"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endParaRPr lang="en-US" sz="1800" kern="1200" spc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4E53-0915-49A1-8385-D17BA4FBAD46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B2673-769D-41A9-98A7-1FCE653E1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2AF1DEAF-B08B-C54E-909F-CCCCE52B3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4161F7-62FC-4442-8A69-D497CBB33C4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FE2C35AF-9DD1-E740-AE2E-E761653B8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6EA193B-DCEF-8E4D-99AB-64F6A79B3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9812" name="Date Placeholder 1">
            <a:extLst>
              <a:ext uri="{FF2B5EF4-FFF2-40B4-BE49-F238E27FC236}">
                <a16:creationId xmlns:a16="http://schemas.microsoft.com/office/drawing/2014/main" id="{C2FCFEE0-E52B-8343-B335-89247659C6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6FC414-A477-2B4C-B6BB-E62AA18D1833}" type="datetime1">
              <a:rPr lang="en-US" altLang="en-US" sz="1200" smtClean="0">
                <a:latin typeface="Times New Roman" panose="02020603050405020304" pitchFamily="18" charset="0"/>
              </a:rPr>
              <a:pPr/>
              <a:t>3/13/24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9813" name="Footer Placeholder 2">
            <a:extLst>
              <a:ext uri="{FF2B5EF4-FFF2-40B4-BE49-F238E27FC236}">
                <a16:creationId xmlns:a16="http://schemas.microsoft.com/office/drawing/2014/main" id="{7B966256-D080-3849-A665-4BB9B102DE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A80133CB-4040-A844-860D-775BAC7DD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284B00-FC46-0B40-A82B-2731BE91867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1858" name="Date Placeholder 1">
            <a:extLst>
              <a:ext uri="{FF2B5EF4-FFF2-40B4-BE49-F238E27FC236}">
                <a16:creationId xmlns:a16="http://schemas.microsoft.com/office/drawing/2014/main" id="{F96794E9-CAB3-0545-ADF8-C9DCFC613B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5C5CF9A-1F38-774C-AFA5-7FA7BB232A69}" type="datetime1">
              <a:rPr lang="en-US" altLang="en-US" sz="1200" smtClean="0">
                <a:latin typeface="Times New Roman" panose="02020603050405020304" pitchFamily="18" charset="0"/>
              </a:rPr>
              <a:pPr/>
              <a:t>3/13/24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1859" name="Footer Placeholder 2">
            <a:extLst>
              <a:ext uri="{FF2B5EF4-FFF2-40B4-BE49-F238E27FC236}">
                <a16:creationId xmlns:a16="http://schemas.microsoft.com/office/drawing/2014/main" id="{8EC07435-D94E-AF43-93FF-9B561D6BA6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96C84BB-5526-F3B2-3923-5F86010C1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38400"/>
            <a:ext cx="73914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50292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1379"/>
            <a:ext cx="2581774" cy="354221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83472"/>
            <a:ext cx="2209801" cy="42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oderndive.com/6-multiple-regression.html#fig:numxcatx-paralle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s.uccs.edu/~ooluwada/courses/dataanalytics/multiple_regressio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uccs.edu/~ooluwada/courses/dataanalytics/Project/Term_Project_Proposal_Questio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dive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ra.uccs.edu/program-over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dive.com/6-multiple-regression.html#model-selection" TargetMode="External"/><Relationship Id="rId2" Type="http://schemas.openxmlformats.org/officeDocument/2006/relationships/hyperlink" Target="https://moderndive.com/6-multiple-regression.html#fig:numxcatx-comparis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derndive.com/6-multiple-regression.html#model-sele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031" y="374085"/>
            <a:ext cx="8684261" cy="1441881"/>
          </a:xfrm>
          <a:prstGeom prst="rect">
            <a:avLst/>
          </a:prstGeom>
        </p:spPr>
        <p:txBody>
          <a:bodyPr vert="horz" lIns="0" tIns="13335" rIns="0" bIns="0" rtlCol="0">
            <a:noAutofit/>
          </a:bodyPr>
          <a:lstStyle/>
          <a:p>
            <a:pPr marL="283845" marR="5080" indent="-271780" algn="ctr">
              <a:spcBef>
                <a:spcPts val="105"/>
              </a:spcBef>
            </a:pPr>
            <a:r>
              <a:rPr lang="en-US" sz="5400" b="1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Statistics for Data Analytics </a:t>
            </a:r>
            <a:endParaRPr lang="en-US" sz="54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637453"/>
            <a:ext cx="9144001" cy="1296747"/>
            <a:chOff x="0" y="5561570"/>
            <a:chExt cx="9144001" cy="1296747"/>
          </a:xfrm>
        </p:grpSpPr>
        <p:sp>
          <p:nvSpPr>
            <p:cNvPr id="4" name="object 4"/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5561570"/>
              <a:ext cx="9144000" cy="1196418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8700" y="5714339"/>
            <a:ext cx="7446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Lecture  8: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 Multiple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Regression</a:t>
            </a:r>
            <a:endParaRPr lang="en-US" sz="3200" spc="-1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A964D970-0D16-4CAD-9534-00746358B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11801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E77BE-F820-034B-9DAA-7C95576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057400" cy="229786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ED27DC26-5F4B-6D40-8906-B0AEE511EAF3}" type="datetime4">
              <a:rPr lang="en-US" spc="-8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13, 2024</a:t>
            </a:fld>
            <a:endParaRPr lang="en-US"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4247-DDF7-6BDA-1B14-533B8960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 dirty="0">
                <a:effectLst/>
              </a:rPr>
              <a:t>Parallel Slopes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C46AD-9B80-F56E-30B6-A7428D314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Also, from the Parallel slopes, we can tell: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However, observe also in Figure </a:t>
            </a:r>
            <a:r>
              <a:rPr lang="en-US" b="0" i="0" u="none" strike="noStrike" dirty="0">
                <a:solidFill>
                  <a:srgbClr val="4183C4"/>
                </a:solidFill>
                <a:effectLst/>
                <a:latin typeface="Helvetica Neue" panose="02000503000000020004" pitchFamily="2" charset="0"/>
                <a:hlinkClick r:id="rId2"/>
              </a:rPr>
              <a:t>6.2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that these two lines have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different intercepts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as evidenced by the fact that the blue line corresponding to the male instructors is higher than the red line corresponding to the female instructors.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This is telling us that irrespective of age, female instructors tended to receive lower teaching scores than male instructors.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3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57ED-527A-5B98-FB4E-2D3029E9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60438"/>
          </a:xfrm>
        </p:spPr>
        <p:txBody>
          <a:bodyPr>
            <a:normAutofit fontScale="90000"/>
          </a:bodyPr>
          <a:lstStyle/>
          <a:p>
            <a:r>
              <a:rPr lang="en-US" sz="4000" b="1" i="0" dirty="0">
                <a:effectLst/>
              </a:rPr>
              <a:t>Interaction vs Parallel Slopes Models</a:t>
            </a:r>
            <a:br>
              <a:rPr lang="en-US" sz="4000" b="1" i="0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ABA3-A46B-C35A-2192-DCDA955C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class: Review the example at this link</a:t>
            </a:r>
          </a:p>
          <a:p>
            <a:r>
              <a:rPr lang="en-US" dirty="0">
                <a:hlinkClick r:id="rId2"/>
              </a:rPr>
              <a:t>https://academics.uccs.edu/~ooluwada/courses/dataanalytics/multiple_regression.html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2 Dataset comparison</a:t>
            </a:r>
          </a:p>
          <a:p>
            <a:pPr lvl="1"/>
            <a:r>
              <a:rPr lang="en-US" dirty="0"/>
              <a:t>Should Multiple linear regression be used for every problem?</a:t>
            </a:r>
          </a:p>
        </p:txBody>
      </p:sp>
    </p:spTree>
    <p:extLst>
      <p:ext uri="{BB962C8B-B14F-4D97-AF65-F5344CB8AC3E}">
        <p14:creationId xmlns:p14="http://schemas.microsoft.com/office/powerpoint/2010/main" val="145126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9F46-9D53-0A1F-9478-7B5F17C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6868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Course Project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9DF3-1E80-A537-989A-DA8ECEC9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9"/>
            <a:ext cx="8686800" cy="3981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+mn-lt"/>
              </a:rPr>
              <a:t>Review the course project proposal question: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+mn-lt"/>
                <a:hlinkClick r:id="rId3"/>
              </a:rPr>
              <a:t>https://academics.uccs.edu/~ooluwada/courses/dataanalytics/Project/Term_Project_Proposal_Question.html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b="0" i="0" dirty="0">
              <a:effectLst/>
              <a:latin typeface="+mn-lt"/>
            </a:endParaRPr>
          </a:p>
          <a:p>
            <a:pPr>
              <a:buAutoNum type="arabicPeriod" startAt="4"/>
            </a:pPr>
            <a:endParaRPr lang="en-US" sz="1600" b="0" i="0" dirty="0">
              <a:effectLst/>
            </a:endParaRPr>
          </a:p>
          <a:p>
            <a:pPr marL="457200" indent="-457200">
              <a:buFont typeface="+mj-lt"/>
              <a:buAutoNum type="alphaLcParenR"/>
            </a:pPr>
            <a:endParaRPr lang="en-US" sz="1600" b="0" i="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D7C6-629D-CCD2-3A41-9CAB6FCE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1" y="5807075"/>
            <a:ext cx="2133600" cy="365125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March 13,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18E2-3846-E14E-512E-F0FBE2F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12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56152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1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314"/>
    </mc:Choice>
    <mc:Fallback xmlns="">
      <p:transition spd="slow" advTm="4223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059A-3596-38EA-3D6B-1F4E40A8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61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A813-9727-8AE7-5512-9E3D0D8F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64" y="1600201"/>
            <a:ext cx="4952536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Our Main Textbook for the course: </a:t>
            </a:r>
          </a:p>
          <a:p>
            <a:pPr lvl="1" algn="just"/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Ismay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Chester, and Albert Y. Kim. Statistical inference via data science: A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ModernDive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R and the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Chapman and Hall/CRC, 2019. 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an electronic copy from the UCCS Library. Or</a:t>
            </a:r>
          </a:p>
          <a:p>
            <a:pPr lvl="1" algn="just"/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open source copy of the textbook here: 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https://moderndive.com/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Data Mining Concepts and Techniques, Han et al, 2011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3ADD-B2A6-51D5-7A66-90277278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March 13,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3F60F-0CBE-1196-AAD8-5F5361C9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2</a:t>
            </a:fld>
            <a:endParaRPr lang="en-US" spc="-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1BFEE-1438-7BE5-7656-8B17201BD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23754"/>
            <a:ext cx="171534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841B7-DCCE-5693-0C95-70FDF7727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5"/>
          <a:stretch/>
        </p:blipFill>
        <p:spPr>
          <a:xfrm>
            <a:off x="451022" y="3755400"/>
            <a:ext cx="1791080" cy="240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E7CB4-970E-F3E5-32B2-DC8ED40DF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755400"/>
            <a:ext cx="1715345" cy="24036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9803F4-E646-95E2-F828-8EC075B8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22" y="1273251"/>
            <a:ext cx="1791080" cy="24036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8293-F54A-C862-52A5-30F987E1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Program  Overview Details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E7B50-8926-2A53-F6A3-DBF6E677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" y="1600201"/>
            <a:ext cx="7686262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96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BDED3257-C4AE-7C47-8A12-5AC2A9208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6248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Regression Analysis</a:t>
            </a:r>
          </a:p>
        </p:txBody>
      </p:sp>
      <p:sp>
        <p:nvSpPr>
          <p:cNvPr id="118786" name="Rectangle 28">
            <a:extLst>
              <a:ext uri="{FF2B5EF4-FFF2-40B4-BE49-F238E27FC236}">
                <a16:creationId xmlns:a16="http://schemas.microsoft.com/office/drawing/2014/main" id="{65079618-DFA8-1148-9885-96EBD995CE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4102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Regression analysis:</a:t>
            </a:r>
            <a:r>
              <a:rPr lang="en-US" altLang="en-US" sz="2000" b="1"/>
              <a:t> </a:t>
            </a:r>
            <a:r>
              <a:rPr lang="en-US" altLang="en-US" sz="2000"/>
              <a:t>A collective name for techniques for the modeling and analysis of numerical data consisting of values of a </a:t>
            </a:r>
            <a:r>
              <a:rPr lang="en-US" altLang="en-US" sz="2000" b="1" i="1"/>
              <a:t>dependent variable</a:t>
            </a:r>
            <a:r>
              <a:rPr lang="en-US" altLang="en-US" sz="2000" b="1"/>
              <a:t> </a:t>
            </a:r>
            <a:r>
              <a:rPr lang="en-US" altLang="en-US" sz="2000"/>
              <a:t>(also called </a:t>
            </a:r>
            <a:r>
              <a:rPr lang="en-US" altLang="en-US" sz="2000" b="1" i="1"/>
              <a:t>response variable</a:t>
            </a:r>
            <a:r>
              <a:rPr lang="en-US" altLang="en-US" sz="2000" b="1"/>
              <a:t> </a:t>
            </a:r>
            <a:r>
              <a:rPr lang="en-US" altLang="en-US" sz="2000"/>
              <a:t>or </a:t>
            </a:r>
            <a:r>
              <a:rPr lang="en-US" altLang="en-US" sz="2000" i="1"/>
              <a:t>measurement</a:t>
            </a:r>
            <a:r>
              <a:rPr lang="en-US" altLang="en-US" sz="2000"/>
              <a:t>) and of one or more </a:t>
            </a:r>
            <a:r>
              <a:rPr lang="en-US" altLang="en-US" sz="2000" i="1"/>
              <a:t>independent variables</a:t>
            </a:r>
            <a:r>
              <a:rPr lang="en-US" altLang="en-US" sz="2000"/>
              <a:t> (aka. </a:t>
            </a:r>
            <a:r>
              <a:rPr lang="en-US" altLang="en-US" sz="2000" b="1" i="1"/>
              <a:t>explanatory variables</a:t>
            </a:r>
            <a:r>
              <a:rPr lang="en-US" altLang="en-US" sz="2000" b="1"/>
              <a:t> </a:t>
            </a:r>
            <a:r>
              <a:rPr lang="en-US" altLang="en-US" sz="2000"/>
              <a:t>or </a:t>
            </a:r>
            <a:r>
              <a:rPr lang="en-US" altLang="en-US" sz="2000" b="1" i="1"/>
              <a:t>predictors</a:t>
            </a:r>
            <a:r>
              <a:rPr lang="en-US" altLang="en-US" sz="200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The parameters are estimated so as to give a "</a:t>
            </a:r>
            <a:r>
              <a:rPr lang="en-US" altLang="en-US" sz="2000" b="1"/>
              <a:t>best fit</a:t>
            </a:r>
            <a:r>
              <a:rPr lang="en-US" altLang="en-US" sz="2000"/>
              <a:t>" of the data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Most commonly the best fit is evaluated by using the </a:t>
            </a:r>
            <a:r>
              <a:rPr lang="en-US" altLang="en-US" sz="2000" b="1" i="1"/>
              <a:t>least squares method</a:t>
            </a:r>
            <a:r>
              <a:rPr lang="en-US" altLang="en-US" sz="2000"/>
              <a:t>, but other criteria have also been used</a:t>
            </a:r>
          </a:p>
        </p:txBody>
      </p:sp>
      <p:sp>
        <p:nvSpPr>
          <p:cNvPr id="118787" name="Rectangle 31">
            <a:extLst>
              <a:ext uri="{FF2B5EF4-FFF2-40B4-BE49-F238E27FC236}">
                <a16:creationId xmlns:a16="http://schemas.microsoft.com/office/drawing/2014/main" id="{A31F294B-20C6-3642-AF44-5FAE32CF37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3886200"/>
            <a:ext cx="3810000" cy="2286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Used for prediction (including forecasting of time-series data), inference, hypothesis testing, and modeling of causal relationships</a:t>
            </a:r>
            <a:endParaRPr lang="en-US" altLang="en-US" sz="2400"/>
          </a:p>
        </p:txBody>
      </p:sp>
      <p:sp>
        <p:nvSpPr>
          <p:cNvPr id="118788" name="Text Box 20">
            <a:extLst>
              <a:ext uri="{FF2B5EF4-FFF2-40B4-BE49-F238E27FC236}">
                <a16:creationId xmlns:a16="http://schemas.microsoft.com/office/drawing/2014/main" id="{C4AD9726-BA2E-2C41-86BA-AFC22ED9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118789" name="Group 30">
            <a:extLst>
              <a:ext uri="{FF2B5EF4-FFF2-40B4-BE49-F238E27FC236}">
                <a16:creationId xmlns:a16="http://schemas.microsoft.com/office/drawing/2014/main" id="{F20E607C-3262-8B47-809B-CC154A34BD0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4000"/>
            <a:ext cx="3363913" cy="3175000"/>
            <a:chOff x="3456" y="64"/>
            <a:chExt cx="2119" cy="2000"/>
          </a:xfrm>
        </p:grpSpPr>
        <p:sp>
          <p:nvSpPr>
            <p:cNvPr id="118790" name="Line 3">
              <a:extLst>
                <a:ext uri="{FF2B5EF4-FFF2-40B4-BE49-F238E27FC236}">
                  <a16:creationId xmlns:a16="http://schemas.microsoft.com/office/drawing/2014/main" id="{0201EDDD-1575-C541-85B2-DD8EC05E7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776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1" name="Line 4">
              <a:extLst>
                <a:ext uri="{FF2B5EF4-FFF2-40B4-BE49-F238E27FC236}">
                  <a16:creationId xmlns:a16="http://schemas.microsoft.com/office/drawing/2014/main" id="{DD83FD50-4099-E643-AE04-603054F8A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64"/>
              <a:ext cx="1" cy="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2" name="Oval 5">
              <a:extLst>
                <a:ext uri="{FF2B5EF4-FFF2-40B4-BE49-F238E27FC236}">
                  <a16:creationId xmlns:a16="http://schemas.microsoft.com/office/drawing/2014/main" id="{94CF4C90-AED4-5C4B-B92F-F7682A331D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22" y="1116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3" name="Oval 6">
              <a:extLst>
                <a:ext uri="{FF2B5EF4-FFF2-40B4-BE49-F238E27FC236}">
                  <a16:creationId xmlns:a16="http://schemas.microsoft.com/office/drawing/2014/main" id="{39EC986E-D6F8-F048-9302-990EB94480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59" y="1182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4" name="Oval 7">
              <a:extLst>
                <a:ext uri="{FF2B5EF4-FFF2-40B4-BE49-F238E27FC236}">
                  <a16:creationId xmlns:a16="http://schemas.microsoft.com/office/drawing/2014/main" id="{637E00E9-17E7-1648-B5D4-2FB263AF2C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49" y="600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5" name="Oval 8">
              <a:extLst>
                <a:ext uri="{FF2B5EF4-FFF2-40B4-BE49-F238E27FC236}">
                  <a16:creationId xmlns:a16="http://schemas.microsoft.com/office/drawing/2014/main" id="{121194F6-A9FD-4E41-9CDB-242464C369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39" y="1477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6" name="Oval 9">
              <a:extLst>
                <a:ext uri="{FF2B5EF4-FFF2-40B4-BE49-F238E27FC236}">
                  <a16:creationId xmlns:a16="http://schemas.microsoft.com/office/drawing/2014/main" id="{26A11F8E-346A-CB46-8313-5CF8DEA34B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88" y="894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7" name="Oval 10">
              <a:extLst>
                <a:ext uri="{FF2B5EF4-FFF2-40B4-BE49-F238E27FC236}">
                  <a16:creationId xmlns:a16="http://schemas.microsoft.com/office/drawing/2014/main" id="{55E6F870-410F-C94B-A94C-BEC5B4E0D9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15" y="722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8" name="Oval 11">
              <a:extLst>
                <a:ext uri="{FF2B5EF4-FFF2-40B4-BE49-F238E27FC236}">
                  <a16:creationId xmlns:a16="http://schemas.microsoft.com/office/drawing/2014/main" id="{CC471EC0-6F44-4447-BC9C-A18DDA1B32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3" y="1538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799" name="Oval 12">
              <a:extLst>
                <a:ext uri="{FF2B5EF4-FFF2-40B4-BE49-F238E27FC236}">
                  <a16:creationId xmlns:a16="http://schemas.microsoft.com/office/drawing/2014/main" id="{AD4EB5AB-582F-EE44-80BC-B575EFCEEE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17" y="719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800" name="Oval 13">
              <a:extLst>
                <a:ext uri="{FF2B5EF4-FFF2-40B4-BE49-F238E27FC236}">
                  <a16:creationId xmlns:a16="http://schemas.microsoft.com/office/drawing/2014/main" id="{08B60B1F-12FE-2047-9563-D9F3BFDCE7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30" y="568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801" name="Oval 14">
              <a:extLst>
                <a:ext uri="{FF2B5EF4-FFF2-40B4-BE49-F238E27FC236}">
                  <a16:creationId xmlns:a16="http://schemas.microsoft.com/office/drawing/2014/main" id="{5D4A3F92-32B8-F745-8370-09F7327608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91" y="551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802" name="Oval 15">
              <a:extLst>
                <a:ext uri="{FF2B5EF4-FFF2-40B4-BE49-F238E27FC236}">
                  <a16:creationId xmlns:a16="http://schemas.microsoft.com/office/drawing/2014/main" id="{EB70EFEE-0772-8E4B-9F2F-897248B528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85" y="1706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803" name="Oval 16">
              <a:extLst>
                <a:ext uri="{FF2B5EF4-FFF2-40B4-BE49-F238E27FC236}">
                  <a16:creationId xmlns:a16="http://schemas.microsoft.com/office/drawing/2014/main" id="{7BBBC5AD-6F27-4B44-9D73-43992A1027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78" y="393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804" name="Oval 17">
              <a:extLst>
                <a:ext uri="{FF2B5EF4-FFF2-40B4-BE49-F238E27FC236}">
                  <a16:creationId xmlns:a16="http://schemas.microsoft.com/office/drawing/2014/main" id="{A5D5E29E-0A85-1448-89B4-9E8F4B2D5B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86" y="314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8805" name="Line 18">
              <a:extLst>
                <a:ext uri="{FF2B5EF4-FFF2-40B4-BE49-F238E27FC236}">
                  <a16:creationId xmlns:a16="http://schemas.microsoft.com/office/drawing/2014/main" id="{81E5396F-60CA-DC48-9AF4-6ECA9EEA2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259"/>
              <a:ext cx="1831" cy="143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Text Box 19">
              <a:extLst>
                <a:ext uri="{FF2B5EF4-FFF2-40B4-BE49-F238E27FC236}">
                  <a16:creationId xmlns:a16="http://schemas.microsoft.com/office/drawing/2014/main" id="{E15353E5-68B7-0A45-A9D7-1EC77548C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172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8807" name="Text Box 21">
              <a:extLst>
                <a:ext uri="{FF2B5EF4-FFF2-40B4-BE49-F238E27FC236}">
                  <a16:creationId xmlns:a16="http://schemas.microsoft.com/office/drawing/2014/main" id="{10FDF6E2-2ACC-4F46-91E7-A0C2A96B3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1063"/>
              <a:ext cx="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y = x + 1</a:t>
              </a:r>
            </a:p>
          </p:txBody>
        </p:sp>
        <p:sp>
          <p:nvSpPr>
            <p:cNvPr id="118808" name="Line 22">
              <a:extLst>
                <a:ext uri="{FF2B5EF4-FFF2-40B4-BE49-F238E27FC236}">
                  <a16:creationId xmlns:a16="http://schemas.microsoft.com/office/drawing/2014/main" id="{FCEF7381-0354-9A48-B578-083BF84D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3" y="609"/>
              <a:ext cx="0" cy="1203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9" name="Line 23">
              <a:extLst>
                <a:ext uri="{FF2B5EF4-FFF2-40B4-BE49-F238E27FC236}">
                  <a16:creationId xmlns:a16="http://schemas.microsoft.com/office/drawing/2014/main" id="{65CC36BB-6F91-2643-B098-1EA12AB14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9" y="619"/>
              <a:ext cx="504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0" name="Line 24">
              <a:extLst>
                <a:ext uri="{FF2B5EF4-FFF2-40B4-BE49-F238E27FC236}">
                  <a16:creationId xmlns:a16="http://schemas.microsoft.com/office/drawing/2014/main" id="{74B4B479-A115-7C4D-A386-CB79C0B49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9" y="1256"/>
              <a:ext cx="514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1" name="Text Box 25">
              <a:extLst>
                <a:ext uri="{FF2B5EF4-FFF2-40B4-BE49-F238E27FC236}">
                  <a16:creationId xmlns:a16="http://schemas.microsoft.com/office/drawing/2014/main" id="{9094138E-E1EB-1040-8673-0BB1C4075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1814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X1</a:t>
              </a:r>
            </a:p>
          </p:txBody>
        </p:sp>
        <p:sp>
          <p:nvSpPr>
            <p:cNvPr id="118812" name="Text Box 26">
              <a:extLst>
                <a:ext uri="{FF2B5EF4-FFF2-40B4-BE49-F238E27FC236}">
                  <a16:creationId xmlns:a16="http://schemas.microsoft.com/office/drawing/2014/main" id="{D2ECB330-7317-5E4B-8631-4FF757525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432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Y1</a:t>
              </a:r>
            </a:p>
          </p:txBody>
        </p:sp>
        <p:sp>
          <p:nvSpPr>
            <p:cNvPr id="118813" name="Text Box 27">
              <a:extLst>
                <a:ext uri="{FF2B5EF4-FFF2-40B4-BE49-F238E27FC236}">
                  <a16:creationId xmlns:a16="http://schemas.microsoft.com/office/drawing/2014/main" id="{50845850-33F6-7C42-B0E5-6A583E58E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" y="1008"/>
              <a:ext cx="3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Y1’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CC4CA6A3-42C3-4040-93EC-66B8B52F6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2578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u="sng" dirty="0"/>
              <a:t>Linear regression</a:t>
            </a:r>
            <a:r>
              <a:rPr lang="en-US" altLang="en-US" sz="2000" dirty="0"/>
              <a:t>: </a:t>
            </a:r>
            <a:r>
              <a:rPr lang="en-US" altLang="en-US" sz="2000" i="1" dirty="0"/>
              <a:t>Y = </a:t>
            </a:r>
            <a:r>
              <a:rPr lang="en-US" altLang="en-US" sz="2000" i="1" dirty="0">
                <a:sym typeface="Symbol" pitchFamily="2" charset="2"/>
              </a:rPr>
              <a:t>w X + b</a:t>
            </a:r>
            <a:endParaRPr lang="en-US" altLang="en-US" sz="2000" i="1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Two regression coefficients, </a:t>
            </a:r>
            <a:r>
              <a:rPr lang="en-US" altLang="en-US" sz="2000" i="1" dirty="0">
                <a:sym typeface="Symbol" pitchFamily="2" charset="2"/>
              </a:rPr>
              <a:t>w</a:t>
            </a:r>
            <a:r>
              <a:rPr lang="en-US" altLang="en-US" sz="2000" dirty="0">
                <a:sym typeface="Symbol" pitchFamily="2" charset="2"/>
              </a:rPr>
              <a:t> and </a:t>
            </a:r>
            <a:r>
              <a:rPr lang="en-US" altLang="en-US" sz="2000" i="1" dirty="0">
                <a:sym typeface="Symbol" pitchFamily="2" charset="2"/>
              </a:rPr>
              <a:t>b,</a:t>
            </a:r>
            <a:r>
              <a:rPr lang="en-US" altLang="en-US" sz="2000" dirty="0"/>
              <a:t> specify the line and are to be estimated by using the data at hand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Using the least squares criterion to the known values of </a:t>
            </a:r>
            <a:r>
              <a:rPr lang="en-US" altLang="en-US" sz="2000" i="1" dirty="0"/>
              <a:t>Y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, Y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, …, X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, X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, ….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en-US" altLang="en-US" sz="2000" i="1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000" u="sng" dirty="0"/>
              <a:t>Multiple regression</a:t>
            </a:r>
            <a:r>
              <a:rPr lang="en-US" altLang="en-US" sz="2000" dirty="0"/>
              <a:t>: </a:t>
            </a:r>
            <a:r>
              <a:rPr lang="en-US" altLang="en-US" sz="2000" i="1" dirty="0"/>
              <a:t>Y = b</a:t>
            </a:r>
            <a:r>
              <a:rPr lang="en-US" altLang="en-US" sz="2000" i="1" baseline="-25000" dirty="0"/>
              <a:t>0</a:t>
            </a:r>
            <a:r>
              <a:rPr lang="en-US" altLang="en-US" sz="2000" i="1" dirty="0"/>
              <a:t> + b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X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+ b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 X</a:t>
            </a:r>
            <a:r>
              <a:rPr lang="en-US" altLang="en-US" sz="2000" i="1" baseline="-25000" dirty="0"/>
              <a:t>2</a:t>
            </a:r>
            <a:endParaRPr lang="en-US" altLang="en-US" sz="2000" i="1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Many nonlinear functions can be transformed into the above.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Involving multiple explanatory variables.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D1FC4CA7-22DF-1C4C-843F-ED3BCC340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96400" cy="8382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b="1" dirty="0"/>
              <a:t>Regression Analysis Models</a:t>
            </a:r>
            <a:endParaRPr lang="en-US" alt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FD4E-A96F-ED3E-C9CB-25DA5C2B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6669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 Class Reading and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C5CF-7C75-FCD1-CAB8-032C229A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196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Today’s reading is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Chapter 6: Multiple Regression</a:t>
            </a:r>
          </a:p>
          <a:p>
            <a:r>
              <a:rPr lang="en-US" b="1" dirty="0">
                <a:solidFill>
                  <a:srgbClr val="333333"/>
                </a:solidFill>
              </a:rPr>
              <a:t>S</a:t>
            </a:r>
            <a:r>
              <a:rPr lang="en-US" b="1" i="0" dirty="0">
                <a:solidFill>
                  <a:srgbClr val="333333"/>
                </a:solidFill>
                <a:effectLst/>
              </a:rPr>
              <a:t>ections </a:t>
            </a:r>
            <a:r>
              <a:rPr lang="en-US" b="1" dirty="0">
                <a:solidFill>
                  <a:srgbClr val="333333"/>
                </a:solidFill>
              </a:rPr>
              <a:t>6 to 6.1.4 and 6.3.1</a:t>
            </a:r>
          </a:p>
          <a:p>
            <a:r>
              <a:rPr lang="en-US" b="1" dirty="0">
                <a:solidFill>
                  <a:srgbClr val="333333"/>
                </a:solidFill>
              </a:rPr>
              <a:t>Hands- on</a:t>
            </a:r>
            <a:r>
              <a:rPr lang="en-US" dirty="0">
                <a:solidFill>
                  <a:srgbClr val="333333"/>
                </a:solidFill>
              </a:rPr>
              <a:t>: Practice the code especially for the understanding of the interaction and parallel  models. (</a:t>
            </a:r>
            <a:r>
              <a:rPr lang="en-US" b="1" dirty="0">
                <a:solidFill>
                  <a:srgbClr val="FF0000"/>
                </a:solidFill>
              </a:rPr>
              <a:t>Submit your in-class Practice</a:t>
            </a:r>
            <a:r>
              <a:rPr lang="en-US" dirty="0">
                <a:solidFill>
                  <a:srgbClr val="333333"/>
                </a:solidFill>
              </a:rPr>
              <a:t>)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Assigned time: </a:t>
            </a:r>
            <a:r>
              <a:rPr lang="en-US" dirty="0">
                <a:solidFill>
                  <a:srgbClr val="333333"/>
                </a:solidFill>
              </a:rPr>
              <a:t>10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mins. </a:t>
            </a:r>
          </a:p>
          <a:p>
            <a:r>
              <a:rPr lang="en-US" dirty="0">
                <a:solidFill>
                  <a:srgbClr val="333333"/>
                </a:solidFill>
              </a:rPr>
              <a:t>Review Points for discussion.</a:t>
            </a:r>
          </a:p>
          <a:p>
            <a:r>
              <a:rPr lang="en-US" dirty="0">
                <a:solidFill>
                  <a:srgbClr val="333333"/>
                </a:solidFill>
              </a:rPr>
              <a:t>Chalk Talk Discussion on Reading on Chapter 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04C4-500B-E2DE-C76C-AEB002F1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i="0" dirty="0">
                <a:effectLst/>
              </a:rPr>
              <a:t>Interaction Models vs Parallel Slopes</a:t>
            </a:r>
            <a:br>
              <a:rPr lang="en-US" sz="3400" b="1" i="0" dirty="0">
                <a:effectLst/>
              </a:rPr>
            </a:br>
            <a:endParaRPr lang="en-US" sz="3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7F076-89F0-B122-4479-EC759AB5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76" y="1600201"/>
            <a:ext cx="7963247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16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5077-877D-6B40-4E97-728478AA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i="0" dirty="0">
                <a:effectLst/>
              </a:rPr>
              <a:t>Interaction vs Parallel Slopes Models</a:t>
            </a:r>
            <a:br>
              <a:rPr lang="en-US" sz="4000" b="1" i="0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64A7B-9177-1E97-45F8-4180B0DC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At this point, you might be asking yourself: “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Why would we ever use a parallel slopes model?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”.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Looking at the left-hand plot in Figure </a:t>
            </a:r>
            <a:r>
              <a:rPr lang="en-US" b="0" i="0" u="none" strike="noStrike" dirty="0">
                <a:solidFill>
                  <a:srgbClr val="4183C4"/>
                </a:solidFill>
                <a:effectLst/>
                <a:latin typeface="Helvetica Neue" panose="02000503000000020004" pitchFamily="2" charset="0"/>
                <a:hlinkClick r:id="rId2"/>
              </a:rPr>
              <a:t>6.3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, the two lines definitely do not appear to be parallel, so why would we 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force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them to be parallel?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For this data, we agree! It can easily be argued that the interaction model on the left is more appropriate.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However, in the upcoming Subsection </a:t>
            </a:r>
            <a:r>
              <a:rPr lang="en-US" b="0" i="0" u="none" strike="noStrike" dirty="0">
                <a:solidFill>
                  <a:srgbClr val="4183C4"/>
                </a:solidFill>
                <a:effectLst/>
                <a:latin typeface="Helvetica Neue" panose="02000503000000020004" pitchFamily="2" charset="0"/>
                <a:hlinkClick r:id="rId3"/>
              </a:rPr>
              <a:t>6.3.1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on model selection, we’ll present an example where it can be argued that the case for a parallel slopes model might be stronger.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A483-5C9D-A172-AE37-C440437D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b="1" i="0" dirty="0">
                <a:effectLst/>
              </a:rPr>
              <a:t>Interaction vs Parallel Slopes Models</a:t>
            </a:r>
            <a:br>
              <a:rPr lang="en-US" sz="4000" b="1" i="0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7BA2-7D20-22F3-F29C-CBC7A9C7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explained in the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Subsection </a:t>
            </a:r>
            <a:r>
              <a:rPr lang="en-US" b="0" i="0" u="none" strike="noStrike" dirty="0">
                <a:solidFill>
                  <a:srgbClr val="4183C4"/>
                </a:solidFill>
                <a:effectLst/>
                <a:latin typeface="Helvetica Neue" panose="02000503000000020004" pitchFamily="2" charset="0"/>
                <a:hlinkClick r:id="rId2"/>
              </a:rPr>
              <a:t>6.3.1</a:t>
            </a:r>
            <a:r>
              <a:rPr lang="en-US" u="none" strike="noStrike" dirty="0">
                <a:solidFill>
                  <a:srgbClr val="333333"/>
                </a:solidFill>
                <a:latin typeface="Helvetica Neue" panose="02000503000000020004" pitchFamily="2" charset="0"/>
              </a:rPr>
              <a:t>, the choice of the Parallel slopes model over the interaction model comes down to the choice simplicity over complexity (Occam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’s Razor)</a:t>
            </a:r>
            <a:r>
              <a:rPr lang="en-US" u="none" strike="noStrike" dirty="0">
                <a:solidFill>
                  <a:srgbClr val="333333"/>
                </a:solidFill>
                <a:latin typeface="Helvetica Neue" panose="02000503000000020004" pitchFamily="2" charset="0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F1549-BA86-9EB9-768D-0435641C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1" r="13973"/>
          <a:stretch/>
        </p:blipFill>
        <p:spPr>
          <a:xfrm>
            <a:off x="647700" y="4114800"/>
            <a:ext cx="7848600" cy="1409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F74717-EB91-87E2-5522-31B9D63C6057}"/>
              </a:ext>
            </a:extLst>
          </p:cNvPr>
          <p:cNvSpPr/>
          <p:nvPr/>
        </p:nvSpPr>
        <p:spPr>
          <a:xfrm>
            <a:off x="3048000" y="4648199"/>
            <a:ext cx="2590800" cy="3810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89925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7543</TotalTime>
  <Words>708</Words>
  <Application>Microsoft Macintosh PowerPoint</Application>
  <PresentationFormat>On-screen Show (4:3)</PresentationFormat>
  <Paragraphs>75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Symbol</vt:lpstr>
      <vt:lpstr>Times New Roman</vt:lpstr>
      <vt:lpstr>uccs-powerpoint-template-2014-cobranded</vt:lpstr>
      <vt:lpstr>Introduction to Statistics for Data Analytics </vt:lpstr>
      <vt:lpstr>Credits</vt:lpstr>
      <vt:lpstr>Program  Overview Details</vt:lpstr>
      <vt:lpstr>Regression Analysis</vt:lpstr>
      <vt:lpstr>Regression Analysis Models</vt:lpstr>
      <vt:lpstr>In Class Reading and Discussion</vt:lpstr>
      <vt:lpstr>Interaction Models vs Parallel Slopes </vt:lpstr>
      <vt:lpstr>Interaction vs Parallel Slopes Models </vt:lpstr>
      <vt:lpstr>Interaction vs Parallel Slopes Models </vt:lpstr>
      <vt:lpstr>Parallel Slopes Models</vt:lpstr>
      <vt:lpstr>Interaction vs Parallel Slopes Models </vt:lpstr>
      <vt:lpstr>Course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Visualization with R - Part IV</dc:title>
  <dc:creator>adham Atyabi</dc:creator>
  <cp:lastModifiedBy>oluwatosin oluwadare</cp:lastModifiedBy>
  <cp:revision>146</cp:revision>
  <cp:lastPrinted>2023-02-27T20:27:44Z</cp:lastPrinted>
  <dcterms:created xsi:type="dcterms:W3CDTF">2020-03-22T19:04:16Z</dcterms:created>
  <dcterms:modified xsi:type="dcterms:W3CDTF">2024-03-14T20:56:47Z</dcterms:modified>
</cp:coreProperties>
</file>